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4"/>
  </p:sldMasterIdLst>
  <p:notesMasterIdLst>
    <p:notesMasterId r:id="rId13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5143500" type="screen16x9"/>
  <p:notesSz cx="6858000" cy="9144000"/>
  <p:embeddedFontLst>
    <p:embeddedFont>
      <p:font typeface="Oswald" panose="00000500000000000000" pitchFamily="2" charset="0"/>
      <p:regular r:id="rId14"/>
      <p:bold r:id="rId15"/>
    </p:embeddedFont>
    <p:embeddedFont>
      <p:font typeface="Source Code Pro" panose="020B0509030403020204" pitchFamily="49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5D3C25-DB4D-4FF3-AE74-8CA00AA09012}" v="1" dt="2024-01-29T22:08:53.523"/>
  </p1510:revLst>
</p1510:revInfo>
</file>

<file path=ppt/tableStyles.xml><?xml version="1.0" encoding="utf-8"?>
<a:tblStyleLst xmlns:a="http://schemas.openxmlformats.org/drawingml/2006/main" def="{8A69F5AF-3EB0-4D46-B425-0035A9AB82E3}">
  <a:tblStyle styleId="{8A69F5AF-3EB0-4D46-B425-0035A9AB82E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54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4.fntdata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font" Target="fonts/font3.fntdata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font" Target="fonts/font2.fntdata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font" Target="fonts/font6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1.fntdata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aham Colman" userId="5e49a3d6-ef5a-4fb5-b706-b89d0280da7d" providerId="ADAL" clId="{575D3C25-DB4D-4FF3-AE74-8CA00AA09012}"/>
    <pc:docChg chg="custSel modSld">
      <pc:chgData name="Graham Colman" userId="5e49a3d6-ef5a-4fb5-b706-b89d0280da7d" providerId="ADAL" clId="{575D3C25-DB4D-4FF3-AE74-8CA00AA09012}" dt="2024-01-29T22:10:49.409" v="123" actId="27636"/>
      <pc:docMkLst>
        <pc:docMk/>
      </pc:docMkLst>
      <pc:sldChg chg="modSp mod">
        <pc:chgData name="Graham Colman" userId="5e49a3d6-ef5a-4fb5-b706-b89d0280da7d" providerId="ADAL" clId="{575D3C25-DB4D-4FF3-AE74-8CA00AA09012}" dt="2024-01-29T22:08:53.590" v="51" actId="27636"/>
        <pc:sldMkLst>
          <pc:docMk/>
          <pc:sldMk cId="0" sldId="262"/>
        </pc:sldMkLst>
        <pc:spChg chg="mod">
          <ac:chgData name="Graham Colman" userId="5e49a3d6-ef5a-4fb5-b706-b89d0280da7d" providerId="ADAL" clId="{575D3C25-DB4D-4FF3-AE74-8CA00AA09012}" dt="2024-01-29T22:08:53.590" v="51" actId="27636"/>
          <ac:spMkLst>
            <pc:docMk/>
            <pc:sldMk cId="0" sldId="262"/>
            <ac:spMk id="101" creationId="{00000000-0000-0000-0000-000000000000}"/>
          </ac:spMkLst>
        </pc:spChg>
      </pc:sldChg>
      <pc:sldChg chg="modSp mod">
        <pc:chgData name="Graham Colman" userId="5e49a3d6-ef5a-4fb5-b706-b89d0280da7d" providerId="ADAL" clId="{575D3C25-DB4D-4FF3-AE74-8CA00AA09012}" dt="2024-01-29T22:10:49.409" v="123" actId="27636"/>
        <pc:sldMkLst>
          <pc:docMk/>
          <pc:sldMk cId="0" sldId="263"/>
        </pc:sldMkLst>
        <pc:spChg chg="mod">
          <ac:chgData name="Graham Colman" userId="5e49a3d6-ef5a-4fb5-b706-b89d0280da7d" providerId="ADAL" clId="{575D3C25-DB4D-4FF3-AE74-8CA00AA09012}" dt="2024-01-29T22:10:49.409" v="123" actId="27636"/>
          <ac:spMkLst>
            <pc:docMk/>
            <pc:sldMk cId="0" sldId="263"/>
            <ac:spMk id="107" creationId="{00000000-0000-0000-0000-000000000000}"/>
          </ac:spMkLst>
        </pc:spChg>
      </pc:sldChg>
    </pc:docChg>
  </pc:docChgLst>
  <pc:docChgLst>
    <pc:chgData name="Graham Colman" userId="S::grahamcolman@inspirationtrust.org::5e49a3d6-ef5a-4fb5-b706-b89d0280da7d" providerId="AD" clId="Web-{58B207D2-4F5B-CC3D-1714-A24E558F4986}"/>
    <pc:docChg chg="modSld">
      <pc:chgData name="Graham Colman" userId="S::grahamcolman@inspirationtrust.org::5e49a3d6-ef5a-4fb5-b706-b89d0280da7d" providerId="AD" clId="Web-{58B207D2-4F5B-CC3D-1714-A24E558F4986}" dt="2023-09-26T08:31:14.721" v="54" actId="20577"/>
      <pc:docMkLst>
        <pc:docMk/>
      </pc:docMkLst>
      <pc:sldChg chg="modSp">
        <pc:chgData name="Graham Colman" userId="S::grahamcolman@inspirationtrust.org::5e49a3d6-ef5a-4fb5-b706-b89d0280da7d" providerId="AD" clId="Web-{58B207D2-4F5B-CC3D-1714-A24E558F4986}" dt="2023-09-26T08:31:14.721" v="54" actId="20577"/>
        <pc:sldMkLst>
          <pc:docMk/>
          <pc:sldMk cId="0" sldId="263"/>
        </pc:sldMkLst>
        <pc:spChg chg="mod">
          <ac:chgData name="Graham Colman" userId="S::grahamcolman@inspirationtrust.org::5e49a3d6-ef5a-4fb5-b706-b89d0280da7d" providerId="AD" clId="Web-{58B207D2-4F5B-CC3D-1714-A24E558F4986}" dt="2023-09-26T08:31:14.721" v="54" actId="20577"/>
          <ac:spMkLst>
            <pc:docMk/>
            <pc:sldMk cId="0" sldId="263"/>
            <ac:spMk id="10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3b680aaf58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3b680aaf58_0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3f185aa8a6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3f185aa8a6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3f185aa8a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3f185aa8a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3f185aa8a6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13f185aa8a6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3f185aa8a6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3f185aa8a6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3b680aaf58_0_1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13b680aaf58_0_1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06515cae6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206515cae6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10800000">
            <a:off x="4226100" y="2933550"/>
            <a:ext cx="691800" cy="388500"/>
          </a:xfrm>
          <a:prstGeom prst="triangle">
            <a:avLst>
              <a:gd name="adj" fmla="val 5000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25" y="0"/>
            <a:ext cx="9144000" cy="3124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Google Shape;52;p11"/>
          <p:cNvCxnSpPr/>
          <p:nvPr/>
        </p:nvCxnSpPr>
        <p:spPr>
          <a:xfrm>
            <a:off x="413275" y="2988275"/>
            <a:ext cx="9105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53" name="Google Shape;53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0" y="1567350"/>
            <a:ext cx="9144000" cy="2008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Google Shape;20;p4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Google Shape;25;p5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39999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4832400" y="1468825"/>
            <a:ext cx="39999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Google Shape;34;p7"/>
          <p:cNvCxnSpPr/>
          <p:nvPr/>
        </p:nvCxnSpPr>
        <p:spPr>
          <a:xfrm>
            <a:off x="418675" y="145778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35" name="Google Shape;35;p7"/>
          <p:cNvSpPr txBox="1">
            <a:spLocks noGrp="1"/>
          </p:cNvSpPr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1"/>
          </p:nvPr>
        </p:nvSpPr>
        <p:spPr>
          <a:xfrm>
            <a:off x="311700" y="1618204"/>
            <a:ext cx="2808000" cy="2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>
            <a:spLocks noGrp="1"/>
          </p:cNvSpPr>
          <p:nvPr>
            <p:ph type="title"/>
          </p:nvPr>
        </p:nvSpPr>
        <p:spPr>
          <a:xfrm>
            <a:off x="490250" y="528900"/>
            <a:ext cx="5678100" cy="408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dk1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175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5772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44" name="Google Shape;44;p9"/>
          <p:cNvSpPr txBox="1">
            <a:spLocks noGrp="1"/>
          </p:cNvSpPr>
          <p:nvPr>
            <p:ph type="title"/>
          </p:nvPr>
        </p:nvSpPr>
        <p:spPr>
          <a:xfrm>
            <a:off x="265500" y="1078750"/>
            <a:ext cx="4045200" cy="178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ubTitle" idx="1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Oswald"/>
              <a:buNone/>
              <a:defRPr sz="2100"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odern-writer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olmanweb.co.uk/Assets/Resources/LivingCosts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oneysavingexpert.com/latesttip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moneysavingexpert.com/deals/" TargetMode="External"/><Relationship Id="rId5" Type="http://schemas.openxmlformats.org/officeDocument/2006/relationships/hyperlink" Target="https://www.moneysavingexpert.com/savings/reclaim-child-trust-fund/" TargetMode="External"/><Relationship Id="rId4" Type="http://schemas.openxmlformats.org/officeDocument/2006/relationships/hyperlink" Target="https://www.moneysavingexpert.com/student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 Cost of Being an Adult</a:t>
            </a:r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subTitle" idx="1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Bills, bills, bills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Starter Activity</a:t>
            </a:r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FF"/>
                </a:solidFill>
              </a:rPr>
              <a:t>What is it?</a:t>
            </a:r>
            <a:endParaRPr>
              <a:solidFill>
                <a:srgbClr val="0000FF"/>
              </a:solidFill>
            </a:endParaRPr>
          </a:p>
          <a:p>
            <a:pPr marL="228600" lvl="0" indent="-22860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FF"/>
                </a:solidFill>
              </a:rPr>
              <a:t>Why would you want it?</a:t>
            </a:r>
            <a:endParaRPr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FF"/>
                </a:solidFill>
              </a:rPr>
              <a:t>Who would want it?</a:t>
            </a:r>
            <a:endParaRPr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>
            <a:spLocks noGrp="1"/>
          </p:cNvSpPr>
          <p:nvPr>
            <p:ph type="body" idx="1"/>
          </p:nvPr>
        </p:nvSpPr>
        <p:spPr>
          <a:xfrm>
            <a:off x="101300" y="74600"/>
            <a:ext cx="89415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FF"/>
                </a:solidFill>
              </a:rPr>
              <a:t>What is it? | Why would you want it? | Who would want it?</a:t>
            </a:r>
            <a:endParaRPr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>
              <a:solidFill>
                <a:srgbClr val="0000FF"/>
              </a:solidFill>
            </a:endParaRPr>
          </a:p>
        </p:txBody>
      </p:sp>
      <p:sp>
        <p:nvSpPr>
          <p:cNvPr id="75" name="Google Shape;75;p15"/>
          <p:cNvSpPr/>
          <p:nvPr/>
        </p:nvSpPr>
        <p:spPr>
          <a:xfrm>
            <a:off x="362950" y="1192550"/>
            <a:ext cx="736200" cy="186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aphicFrame>
        <p:nvGraphicFramePr>
          <p:cNvPr id="76" name="Google Shape;76;p15"/>
          <p:cNvGraphicFramePr/>
          <p:nvPr/>
        </p:nvGraphicFramePr>
        <p:xfrm>
          <a:off x="101300" y="652350"/>
          <a:ext cx="8941375" cy="4424800"/>
        </p:xfrm>
        <a:graphic>
          <a:graphicData uri="http://schemas.openxmlformats.org/drawingml/2006/table">
            <a:tbl>
              <a:tblPr>
                <a:noFill/>
                <a:tableStyleId>{8A69F5AF-3EB0-4D46-B425-0035A9AB82E3}</a:tableStyleId>
              </a:tblPr>
              <a:tblGrid>
                <a:gridCol w="1788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8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8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8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82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95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Pension</a:t>
                      </a:r>
                      <a:endParaRPr sz="1300"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ISA</a:t>
                      </a:r>
                      <a:endParaRPr sz="1300"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Mortgage</a:t>
                      </a:r>
                      <a:endParaRPr sz="1300"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Inheritance tax</a:t>
                      </a:r>
                      <a:endParaRPr sz="1300"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Council tax</a:t>
                      </a:r>
                      <a:endParaRPr sz="1300"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5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Savings account</a:t>
                      </a:r>
                      <a:endParaRPr sz="1300"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LISA</a:t>
                      </a:r>
                      <a:endParaRPr sz="1300"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Overdraft</a:t>
                      </a:r>
                      <a:endParaRPr sz="1300"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Stamp duty</a:t>
                      </a:r>
                      <a:endParaRPr sz="1300"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Income tax</a:t>
                      </a:r>
                      <a:endParaRPr sz="1300"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15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Current account</a:t>
                      </a:r>
                      <a:endParaRPr sz="1300"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Bond</a:t>
                      </a:r>
                      <a:endParaRPr sz="1300"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Loan</a:t>
                      </a:r>
                      <a:endParaRPr sz="1300"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National insurance</a:t>
                      </a:r>
                      <a:endParaRPr sz="1300"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VAT</a:t>
                      </a:r>
                      <a:endParaRPr sz="1300"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15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Packaged account</a:t>
                      </a:r>
                      <a:endParaRPr sz="1300"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Premium bonds</a:t>
                      </a:r>
                      <a:endParaRPr sz="1300"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Grant</a:t>
                      </a:r>
                      <a:endParaRPr sz="1300"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Capital gains tax</a:t>
                      </a:r>
                      <a:endParaRPr sz="1300"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Vehicle Excise Duty (VED)</a:t>
                      </a:r>
                      <a:endParaRPr sz="1300"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95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Credit card</a:t>
                      </a:r>
                      <a:endParaRPr sz="1300"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Gilt</a:t>
                      </a:r>
                      <a:endParaRPr sz="1300"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Bursary</a:t>
                      </a:r>
                      <a:endParaRPr sz="1300"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Car insurance</a:t>
                      </a:r>
                      <a:endParaRPr sz="1300"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Life insurance</a:t>
                      </a:r>
                      <a:endParaRPr sz="1300"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15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Debit card</a:t>
                      </a:r>
                      <a:endParaRPr sz="1300"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Stocks and Shares</a:t>
                      </a:r>
                      <a:endParaRPr sz="1300"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Scholarship</a:t>
                      </a:r>
                      <a:endParaRPr sz="1300"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Breakdown cover</a:t>
                      </a:r>
                      <a:endParaRPr sz="1300"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Critical illness cover</a:t>
                      </a:r>
                      <a:endParaRPr sz="1300"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15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Store Card</a:t>
                      </a:r>
                      <a:endParaRPr sz="1300"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House insurance</a:t>
                      </a:r>
                      <a:endParaRPr sz="1300"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Public liability insurance</a:t>
                      </a:r>
                      <a:endParaRPr sz="1300"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Bills and Budgeting</a:t>
            </a:r>
            <a:endParaRPr/>
          </a:p>
        </p:txBody>
      </p:sp>
      <p:sp>
        <p:nvSpPr>
          <p:cNvPr id="82" name="Google Shape;82;p16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FF"/>
                </a:solidFill>
              </a:rPr>
              <a:t>How much does it cost to be an adult?</a:t>
            </a:r>
            <a:endParaRPr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FF"/>
                </a:solidFill>
              </a:rPr>
              <a:t>Estimate the cost of living per month for the following typical households:</a:t>
            </a:r>
            <a:endParaRPr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FF"/>
                </a:solidFill>
              </a:rPr>
              <a:t> </a:t>
            </a:r>
            <a:endParaRPr>
              <a:solidFill>
                <a:srgbClr val="0000FF"/>
              </a:solidFill>
            </a:endParaRPr>
          </a:p>
          <a:p>
            <a:pPr marL="228600" lvl="0" indent="-228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/>
              <a:t>1.      A student living at university for the first year of their studies.</a:t>
            </a:r>
            <a:endParaRPr sz="1400"/>
          </a:p>
          <a:p>
            <a:pPr marL="228600" lvl="0" indent="-228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/>
              <a:t>2.      A young couple with no children.</a:t>
            </a:r>
            <a:endParaRPr sz="1400"/>
          </a:p>
          <a:p>
            <a:pPr marL="228600" lvl="0" indent="-228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/>
              <a:t>3.      A family of two adults and two children.</a:t>
            </a:r>
            <a:endParaRPr sz="1400"/>
          </a:p>
          <a:p>
            <a:pPr marL="228600" lvl="0" indent="-228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/>
              <a:t>4.      A retired couple.</a:t>
            </a:r>
            <a:endParaRPr sz="1400"/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88" name="Google Shape;88;p17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Bills and Budgeting</a:t>
            </a:r>
            <a:endParaRPr/>
          </a:p>
        </p:txBody>
      </p:sp>
      <p:sp>
        <p:nvSpPr>
          <p:cNvPr id="89" name="Google Shape;89;p17"/>
          <p:cNvSpPr txBox="1"/>
          <p:nvPr/>
        </p:nvSpPr>
        <p:spPr>
          <a:xfrm>
            <a:off x="5869100" y="4629175"/>
            <a:ext cx="3123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u="sng">
                <a:solidFill>
                  <a:schemeClr val="hlink"/>
                </a:solidFill>
                <a:latin typeface="Source Code Pro"/>
                <a:ea typeface="Source Code Pro"/>
                <a:cs typeface="Source Code Pro"/>
                <a:sym typeface="Source Code Pro"/>
                <a:hlinkClick r:id="rId3"/>
              </a:rPr>
              <a:t>See this document here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/>
          <p:nvPr/>
        </p:nvSpPr>
        <p:spPr>
          <a:xfrm>
            <a:off x="373325" y="1192550"/>
            <a:ext cx="684300" cy="176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aphicFrame>
        <p:nvGraphicFramePr>
          <p:cNvPr id="95" name="Google Shape;95;p18"/>
          <p:cNvGraphicFramePr/>
          <p:nvPr/>
        </p:nvGraphicFramePr>
        <p:xfrm>
          <a:off x="108563" y="680138"/>
          <a:ext cx="8926875" cy="3936132"/>
        </p:xfrm>
        <a:graphic>
          <a:graphicData uri="http://schemas.openxmlformats.org/drawingml/2006/table">
            <a:tbl>
              <a:tblPr>
                <a:noFill/>
                <a:tableStyleId>{8A69F5AF-3EB0-4D46-B425-0035A9AB82E3}</a:tableStyleId>
              </a:tblPr>
              <a:tblGrid>
                <a:gridCol w="2975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5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5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9500">
                <a:tc>
                  <a:txBody>
                    <a:bodyPr/>
                    <a:lstStyle/>
                    <a:p>
                      <a:pPr marL="228600" lvl="0" indent="-22860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>
                          <a:solidFill>
                            <a:schemeClr val="dk2"/>
                          </a:solidFill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Rent / mortgage</a:t>
                      </a:r>
                      <a:endParaRPr sz="1800">
                        <a:solidFill>
                          <a:schemeClr val="dk2"/>
                        </a:solidFill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/>
                </a:tc>
                <a:tc>
                  <a:txBody>
                    <a:bodyPr/>
                    <a:lstStyle/>
                    <a:p>
                      <a:pPr marL="228600" lvl="0" indent="-22860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>
                          <a:solidFill>
                            <a:schemeClr val="dk2"/>
                          </a:solidFill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Mobile phone</a:t>
                      </a:r>
                      <a:endParaRPr sz="1800">
                        <a:solidFill>
                          <a:schemeClr val="dk2"/>
                        </a:solidFill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/>
                </a:tc>
                <a:tc>
                  <a:txBody>
                    <a:bodyPr/>
                    <a:lstStyle/>
                    <a:p>
                      <a:pPr marL="228600" lvl="0" indent="-22860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>
                          <a:solidFill>
                            <a:schemeClr val="dk2"/>
                          </a:solidFill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Food</a:t>
                      </a:r>
                      <a:endParaRPr sz="1800">
                        <a:solidFill>
                          <a:schemeClr val="dk2"/>
                        </a:solidFill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500">
                <a:tc>
                  <a:txBody>
                    <a:bodyPr/>
                    <a:lstStyle/>
                    <a:p>
                      <a:pPr marL="228600" lvl="0" indent="-22860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>
                          <a:solidFill>
                            <a:schemeClr val="dk2"/>
                          </a:solidFill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Water</a:t>
                      </a:r>
                      <a:endParaRPr sz="1800">
                        <a:solidFill>
                          <a:schemeClr val="dk2"/>
                        </a:solidFill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/>
                </a:tc>
                <a:tc>
                  <a:txBody>
                    <a:bodyPr/>
                    <a:lstStyle/>
                    <a:p>
                      <a:pPr marL="228600" lvl="0" indent="-22860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>
                          <a:solidFill>
                            <a:schemeClr val="dk2"/>
                          </a:solidFill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Home insurance</a:t>
                      </a:r>
                      <a:endParaRPr sz="1800">
                        <a:solidFill>
                          <a:schemeClr val="dk2"/>
                        </a:solidFill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/>
                </a:tc>
                <a:tc>
                  <a:txBody>
                    <a:bodyPr/>
                    <a:lstStyle/>
                    <a:p>
                      <a:pPr marL="228600" lvl="0" indent="-22860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>
                          <a:solidFill>
                            <a:schemeClr val="dk2"/>
                          </a:solidFill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Clothes</a:t>
                      </a:r>
                      <a:endParaRPr sz="1800">
                        <a:solidFill>
                          <a:schemeClr val="dk2"/>
                        </a:solidFill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1575">
                <a:tc>
                  <a:txBody>
                    <a:bodyPr/>
                    <a:lstStyle/>
                    <a:p>
                      <a:pPr marL="228600" lvl="0" indent="-22860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>
                          <a:solidFill>
                            <a:schemeClr val="dk2"/>
                          </a:solidFill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Electricity</a:t>
                      </a:r>
                      <a:endParaRPr sz="1800">
                        <a:solidFill>
                          <a:schemeClr val="dk2"/>
                        </a:solidFill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/>
                </a:tc>
                <a:tc>
                  <a:txBody>
                    <a:bodyPr/>
                    <a:lstStyle/>
                    <a:p>
                      <a:pPr marL="228600" lvl="0" indent="-22860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>
                          <a:solidFill>
                            <a:schemeClr val="dk2"/>
                          </a:solidFill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Car insurance</a:t>
                      </a:r>
                      <a:endParaRPr sz="1800">
                        <a:solidFill>
                          <a:schemeClr val="dk2"/>
                        </a:solidFill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/>
                </a:tc>
                <a:tc>
                  <a:txBody>
                    <a:bodyPr/>
                    <a:lstStyle/>
                    <a:p>
                      <a:pPr marL="228600" lvl="0" indent="-22860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>
                          <a:solidFill>
                            <a:schemeClr val="dk2"/>
                          </a:solidFill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Pet costs</a:t>
                      </a:r>
                      <a:endParaRPr sz="1800">
                        <a:solidFill>
                          <a:schemeClr val="dk2"/>
                        </a:solidFill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1575">
                <a:tc>
                  <a:txBody>
                    <a:bodyPr/>
                    <a:lstStyle/>
                    <a:p>
                      <a:pPr marL="228600" lvl="0" indent="-22860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>
                          <a:solidFill>
                            <a:schemeClr val="dk2"/>
                          </a:solidFill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Gas</a:t>
                      </a:r>
                      <a:endParaRPr sz="1800">
                        <a:solidFill>
                          <a:schemeClr val="dk2"/>
                        </a:solidFill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/>
                </a:tc>
                <a:tc>
                  <a:txBody>
                    <a:bodyPr/>
                    <a:lstStyle/>
                    <a:p>
                      <a:pPr marL="228600" lvl="0" indent="-22860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>
                          <a:solidFill>
                            <a:schemeClr val="dk2"/>
                          </a:solidFill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Car tax</a:t>
                      </a:r>
                      <a:endParaRPr sz="1800">
                        <a:solidFill>
                          <a:schemeClr val="dk2"/>
                        </a:solidFill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/>
                </a:tc>
                <a:tc>
                  <a:txBody>
                    <a:bodyPr/>
                    <a:lstStyle/>
                    <a:p>
                      <a:pPr marL="228600" lvl="0" indent="-22860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>
                          <a:solidFill>
                            <a:schemeClr val="dk2"/>
                          </a:solidFill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Socialising</a:t>
                      </a:r>
                      <a:endParaRPr sz="1800">
                        <a:solidFill>
                          <a:schemeClr val="dk2"/>
                        </a:solidFill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9500">
                <a:tc>
                  <a:txBody>
                    <a:bodyPr/>
                    <a:lstStyle/>
                    <a:p>
                      <a:pPr marL="228600" lvl="0" indent="-22860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>
                          <a:solidFill>
                            <a:schemeClr val="dk2"/>
                          </a:solidFill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TV licence</a:t>
                      </a:r>
                      <a:endParaRPr sz="1800">
                        <a:solidFill>
                          <a:schemeClr val="dk2"/>
                        </a:solidFill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/>
                </a:tc>
                <a:tc>
                  <a:txBody>
                    <a:bodyPr/>
                    <a:lstStyle/>
                    <a:p>
                      <a:pPr marL="228600" lvl="0" indent="-22860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>
                          <a:solidFill>
                            <a:schemeClr val="dk2"/>
                          </a:solidFill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Car maintenance</a:t>
                      </a:r>
                      <a:endParaRPr sz="1800">
                        <a:solidFill>
                          <a:schemeClr val="dk2"/>
                        </a:solidFill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/>
                </a:tc>
                <a:tc>
                  <a:txBody>
                    <a:bodyPr/>
                    <a:lstStyle/>
                    <a:p>
                      <a:pPr marL="228600" lvl="0" indent="-22860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>
                          <a:solidFill>
                            <a:schemeClr val="dk2"/>
                          </a:solidFill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Holidays</a:t>
                      </a:r>
                      <a:endParaRPr sz="1800">
                        <a:solidFill>
                          <a:schemeClr val="dk2"/>
                        </a:solidFill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1575">
                <a:tc>
                  <a:txBody>
                    <a:bodyPr/>
                    <a:lstStyle/>
                    <a:p>
                      <a:pPr marL="228600" lvl="0" indent="-22860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>
                          <a:solidFill>
                            <a:schemeClr val="dk2"/>
                          </a:solidFill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TV, home phone, broadband</a:t>
                      </a:r>
                      <a:endParaRPr sz="1800">
                        <a:solidFill>
                          <a:schemeClr val="dk2"/>
                        </a:solidFill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/>
                </a:tc>
                <a:tc>
                  <a:txBody>
                    <a:bodyPr/>
                    <a:lstStyle/>
                    <a:p>
                      <a:pPr marL="228600" lvl="0" indent="-22860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>
                          <a:solidFill>
                            <a:schemeClr val="dk2"/>
                          </a:solidFill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Petrol / transport</a:t>
                      </a:r>
                      <a:endParaRPr sz="1800">
                        <a:solidFill>
                          <a:schemeClr val="dk2"/>
                        </a:solidFill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/>
                </a:tc>
                <a:tc>
                  <a:txBody>
                    <a:bodyPr/>
                    <a:lstStyle/>
                    <a:p>
                      <a:pPr marL="228600" lvl="0" indent="-22860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>
                          <a:solidFill>
                            <a:schemeClr val="dk2"/>
                          </a:solidFill>
                          <a:latin typeface="Source Code Pro"/>
                          <a:ea typeface="Source Code Pro"/>
                          <a:cs typeface="Source Code Pro"/>
                          <a:sym typeface="Source Code Pro"/>
                        </a:rPr>
                        <a:t>Other</a:t>
                      </a:r>
                      <a:endParaRPr sz="1800">
                        <a:solidFill>
                          <a:schemeClr val="dk2"/>
                        </a:solidFill>
                        <a:latin typeface="Source Code Pro"/>
                        <a:ea typeface="Source Code Pro"/>
                        <a:cs typeface="Source Code Pro"/>
                        <a:sym typeface="Source Code Pro"/>
                      </a:endParaRPr>
                    </a:p>
                  </a:txBody>
                  <a:tcPr marL="68575" marR="68575" marT="91425" marB="914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9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 financial stages of life</a:t>
            </a:r>
            <a:endParaRPr/>
          </a:p>
        </p:txBody>
      </p:sp>
      <p:sp>
        <p:nvSpPr>
          <p:cNvPr id="101" name="Google Shape;101;p19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FF"/>
                </a:solidFill>
              </a:rPr>
              <a:t>As a student it’s ok to be poor</a:t>
            </a:r>
            <a:endParaRPr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FF"/>
                </a:solidFill>
              </a:rPr>
              <a:t>Being a young adult</a:t>
            </a:r>
            <a:endParaRPr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FF"/>
                </a:solidFill>
              </a:rPr>
              <a:t>DINKY</a:t>
            </a:r>
            <a:endParaRPr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FF"/>
                </a:solidFill>
              </a:rPr>
              <a:t>Family life - expenses and benefits</a:t>
            </a:r>
            <a:endParaRPr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FF"/>
                </a:solidFill>
              </a:rPr>
              <a:t>Middle age - too late for financial planning or first real opportunity to?</a:t>
            </a:r>
            <a:endParaRPr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>
                <a:solidFill>
                  <a:srgbClr val="0000FF"/>
                </a:solidFill>
              </a:rPr>
              <a:t>Retirement - why would I want to worry about that yet?!</a:t>
            </a:r>
            <a:endParaRPr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EAD3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0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This Week's Top Tips</a:t>
            </a:r>
            <a:endParaRPr/>
          </a:p>
        </p:txBody>
      </p:sp>
      <p:sp>
        <p:nvSpPr>
          <p:cNvPr id="107" name="Google Shape;107;p20"/>
          <p:cNvSpPr txBox="1">
            <a:spLocks noGrp="1"/>
          </p:cNvSpPr>
          <p:nvPr>
            <p:ph type="body" idx="1"/>
          </p:nvPr>
        </p:nvSpPr>
        <p:spPr>
          <a:xfrm>
            <a:off x="0" y="1468825"/>
            <a:ext cx="9144000" cy="349019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indent="0">
              <a:buNone/>
            </a:pPr>
            <a:r>
              <a:rPr lang="en-GB" u="sng" dirty="0">
                <a:solidFill>
                  <a:schemeClr val="hlink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https://www.moneysavingexpert.com/latesttip/</a:t>
            </a:r>
            <a:r>
              <a:rPr lang="en-GB" dirty="0"/>
              <a:t> </a:t>
            </a:r>
            <a:endParaRPr dirty="0"/>
          </a:p>
          <a:p>
            <a:pPr marL="0" indent="0">
              <a:spcBef>
                <a:spcPts val="1200"/>
              </a:spcBef>
              <a:buNone/>
            </a:pPr>
            <a:r>
              <a:rPr lang="en-GB" dirty="0"/>
              <a:t>23rd January 2024…</a:t>
            </a:r>
            <a:endParaRPr dirty="0"/>
          </a:p>
          <a:p>
            <a:pPr indent="-334010">
              <a:lnSpc>
                <a:spcPct val="150000"/>
              </a:lnSpc>
              <a:buSzPct val="100000"/>
            </a:pPr>
            <a:r>
              <a:rPr lang="en-GB" dirty="0"/>
              <a:t>Earn £175 by bank switching, plus 8% monthly saver </a:t>
            </a:r>
          </a:p>
          <a:p>
            <a:pPr indent="-334010">
              <a:lnSpc>
                <a:spcPct val="150000"/>
              </a:lnSpc>
              <a:buSzPct val="100000"/>
            </a:pPr>
            <a:r>
              <a:rPr lang="en-GB" dirty="0"/>
              <a:t>EHIC card for travelling to Europe</a:t>
            </a:r>
            <a:endParaRPr dirty="0"/>
          </a:p>
          <a:p>
            <a:pPr marL="457200" lvl="0" indent="-33401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GB" dirty="0"/>
              <a:t>Student finance tips </a:t>
            </a:r>
            <a:r>
              <a:rPr lang="en-GB" dirty="0">
                <a:hlinkClick r:id="rId4"/>
              </a:rPr>
              <a:t>https://www.moneysavingexpert.com/students/</a:t>
            </a:r>
            <a:r>
              <a:rPr lang="en-GB" dirty="0"/>
              <a:t> </a:t>
            </a:r>
          </a:p>
          <a:p>
            <a:pPr marL="123190" indent="0">
              <a:lnSpc>
                <a:spcPct val="150000"/>
              </a:lnSpc>
              <a:buSzPct val="100000"/>
              <a:buNone/>
            </a:pPr>
            <a:endParaRPr lang="en-GB" dirty="0"/>
          </a:p>
          <a:p>
            <a:pPr marL="123190" indent="0">
              <a:lnSpc>
                <a:spcPct val="150000"/>
              </a:lnSpc>
              <a:buSzPct val="100000"/>
              <a:buNone/>
            </a:pPr>
            <a:r>
              <a:rPr lang="en-GB" dirty="0"/>
              <a:t>UK-born children aged 12 to 20ish had a </a:t>
            </a:r>
            <a:r>
              <a:rPr lang="en-GB" dirty="0">
                <a:hlinkClick r:id="rId5"/>
              </a:rPr>
              <a:t>Child Trust Fund</a:t>
            </a:r>
            <a:r>
              <a:rPr lang="en-GB" dirty="0"/>
              <a:t> opened in their name with £250 or £500 automatically added.</a:t>
            </a:r>
            <a:endParaRPr dirty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u="sng" dirty="0">
                <a:solidFill>
                  <a:schemeClr val="hlink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https://www.moneysavingexpert.com/deals/</a:t>
            </a:r>
            <a:r>
              <a:rPr lang="en-GB" dirty="0"/>
              <a:t> 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ern Writer">
  <a:themeElements>
    <a:clrScheme name="Modern Writer">
      <a:dk1>
        <a:srgbClr val="E91D63"/>
      </a:dk1>
      <a:lt1>
        <a:srgbClr val="FFFFFF"/>
      </a:lt1>
      <a:dk2>
        <a:srgbClr val="424242"/>
      </a:dk2>
      <a:lt2>
        <a:srgbClr val="999999"/>
      </a:lt2>
      <a:accent1>
        <a:srgbClr val="607D8B"/>
      </a:accent1>
      <a:accent2>
        <a:srgbClr val="673AB7"/>
      </a:accent2>
      <a:accent3>
        <a:srgbClr val="9C26B0"/>
      </a:accent3>
      <a:accent4>
        <a:srgbClr val="0090AC"/>
      </a:accent4>
      <a:accent5>
        <a:srgbClr val="00838F"/>
      </a:accent5>
      <a:accent6>
        <a:srgbClr val="F8E71C"/>
      </a:accent6>
      <a:hlink>
        <a:srgbClr val="00838F"/>
      </a:hlink>
      <a:folHlink>
        <a:srgbClr val="00838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9f5cff3-62b2-4be6-b70c-c372d34dc44d">
      <Terms xmlns="http://schemas.microsoft.com/office/infopath/2007/PartnerControls"/>
    </lcf76f155ced4ddcb4097134ff3c332f>
    <TaxCatchAll xmlns="30799808-48f9-47ab-aba2-0672c7355829" xsi:nil="true"/>
    <naf3626daf2c4bb89309295479733bb5 xmlns="30799808-48f9-47ab-aba2-0672c7355829">
      <Terms xmlns="http://schemas.microsoft.com/office/infopath/2007/PartnerControls"/>
    </naf3626daf2c4bb89309295479733bb5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3167DC18062C4DAB9FD83DC0AC99B0" ma:contentTypeVersion="17" ma:contentTypeDescription="Create a new document." ma:contentTypeScope="" ma:versionID="783fc9a1ddb6a1d9d6dae9743663e560">
  <xsd:schema xmlns:xsd="http://www.w3.org/2001/XMLSchema" xmlns:xs="http://www.w3.org/2001/XMLSchema" xmlns:p="http://schemas.microsoft.com/office/2006/metadata/properties" xmlns:ns2="30799808-48f9-47ab-aba2-0672c7355829" xmlns:ns3="99f5cff3-62b2-4be6-b70c-c372d34dc44d" targetNamespace="http://schemas.microsoft.com/office/2006/metadata/properties" ma:root="true" ma:fieldsID="592603bb4c177b80a7b57c24752f2467" ns2:_="" ns3:_="">
    <xsd:import namespace="30799808-48f9-47ab-aba2-0672c7355829"/>
    <xsd:import namespace="99f5cff3-62b2-4be6-b70c-c372d34dc44d"/>
    <xsd:element name="properties">
      <xsd:complexType>
        <xsd:sequence>
          <xsd:element name="documentManagement">
            <xsd:complexType>
              <xsd:all>
                <xsd:element ref="ns2:naf3626daf2c4bb89309295479733bb5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2:SharedWithUsers" minOccurs="0"/>
                <xsd:element ref="ns2:SharedWithDetail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799808-48f9-47ab-aba2-0672c7355829" elementFormDefault="qualified">
    <xsd:import namespace="http://schemas.microsoft.com/office/2006/documentManagement/types"/>
    <xsd:import namespace="http://schemas.microsoft.com/office/infopath/2007/PartnerControls"/>
    <xsd:element name="naf3626daf2c4bb89309295479733bb5" ma:index="9" nillable="true" ma:taxonomy="true" ma:internalName="naf3626daf2c4bb89309295479733bb5" ma:taxonomyFieldName="Staff_x0020_Category" ma:displayName="Staff Category" ma:fieldId="{7af3626d-af2c-4bb8-9309-295479733bb5}" ma:sspId="3109df80-cae8-4f1a-a745-566a87499af2" ma:termSetId="2911061d-6d64-4c1d-9363-b073225d5ba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7" nillable="true" ma:displayName="Taxonomy Catch All Column" ma:hidden="true" ma:list="{f7cf9a15-f9d7-422c-a274-81208c7b0b93}" ma:internalName="TaxCatchAll" ma:showField="CatchAllData" ma:web="30799808-48f9-47ab-aba2-0672c735582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f5cff3-62b2-4be6-b70c-c372d34dc4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3109df80-cae8-4f1a-a745-566a87499af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B9B1170-ACBB-4350-A7CC-37DA47349C2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A8DE9F-AACA-40A1-95D3-C94848684585}">
  <ds:schemaRefs>
    <ds:schemaRef ds:uri="http://www.w3.org/XML/1998/namespace"/>
    <ds:schemaRef ds:uri="http://schemas.openxmlformats.org/package/2006/metadata/core-properties"/>
    <ds:schemaRef ds:uri="99f5cff3-62b2-4be6-b70c-c372d34dc44d"/>
    <ds:schemaRef ds:uri="30799808-48f9-47ab-aba2-0672c7355829"/>
    <ds:schemaRef ds:uri="http://purl.org/dc/dcmitype/"/>
    <ds:schemaRef ds:uri="http://schemas.microsoft.com/office/2006/documentManagement/types"/>
    <ds:schemaRef ds:uri="http://purl.org/dc/terms/"/>
    <ds:schemaRef ds:uri="http://purl.org/dc/elements/1.1/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532E5DD-6240-4A38-8CEC-5D2879894E44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349</Words>
  <Application>Microsoft Office PowerPoint</Application>
  <PresentationFormat>On-screen Show (16:9)</PresentationFormat>
  <Paragraphs>84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Oswald</vt:lpstr>
      <vt:lpstr>Source Code Pro</vt:lpstr>
      <vt:lpstr>Modern Writer</vt:lpstr>
      <vt:lpstr>The Cost of Being an Adult</vt:lpstr>
      <vt:lpstr>Starter Activity</vt:lpstr>
      <vt:lpstr>PowerPoint Presentation</vt:lpstr>
      <vt:lpstr>Bills and Budgeting</vt:lpstr>
      <vt:lpstr>Bills and Budgeting</vt:lpstr>
      <vt:lpstr>PowerPoint Presentation</vt:lpstr>
      <vt:lpstr>The financial stages of life</vt:lpstr>
      <vt:lpstr>This Week's Top Tips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Cost of Being an Adult</dc:title>
  <cp:lastModifiedBy>Graham Colman</cp:lastModifiedBy>
  <cp:revision>15</cp:revision>
  <dcterms:modified xsi:type="dcterms:W3CDTF">2024-01-29T22:10:56Z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0x010100433167DC18062C4DAB9FD83DC0AC99B0</vt:lpwstr>
  </property>
  <property fmtid="{D5CDD505-2E9C-101B-9397-08002B2CF9AE}" pid="3" name="Staff Category">
    <vt:lpwstr/>
  </property>
  <property fmtid="{D5CDD505-2E9C-101B-9397-08002B2CF9AE}" pid="4" name="MediaServiceImageTags">
    <vt:lpwstr/>
  </property>
</Properties>
</file>